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2" r:id="rId5"/>
    <p:sldId id="273" r:id="rId6"/>
    <p:sldId id="260" r:id="rId7"/>
    <p:sldId id="272" r:id="rId8"/>
    <p:sldId id="274" r:id="rId9"/>
    <p:sldId id="270" r:id="rId10"/>
    <p:sldId id="269" r:id="rId11"/>
    <p:sldId id="266" r:id="rId12"/>
    <p:sldId id="276" r:id="rId13"/>
    <p:sldId id="268" r:id="rId14"/>
    <p:sldId id="277" r:id="rId15"/>
    <p:sldId id="271" r:id="rId16"/>
    <p:sldId id="278" r:id="rId17"/>
    <p:sldId id="267" r:id="rId18"/>
    <p:sldId id="279" r:id="rId19"/>
    <p:sldId id="275" r:id="rId20"/>
    <p:sldId id="263" r:id="rId21"/>
    <p:sldId id="265" r:id="rId22"/>
    <p:sldId id="280" r:id="rId23"/>
    <p:sldId id="261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E7E4DC"/>
    <a:srgbClr val="E2DCD0"/>
    <a:srgbClr val="E7EAED"/>
    <a:srgbClr val="F4E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71662" autoAdjust="0"/>
  </p:normalViewPr>
  <p:slideViewPr>
    <p:cSldViewPr snapToGrid="0">
      <p:cViewPr varScale="1">
        <p:scale>
          <a:sx n="69" d="100"/>
          <a:sy n="69" d="100"/>
        </p:scale>
        <p:origin x="1174" y="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lz Daniil" userId="11a1a4dd8e0b36f3" providerId="LiveId" clId="{CBDC8C8F-AD2F-4133-B467-5896369D3963}"/>
    <pc:docChg chg="modSld">
      <pc:chgData name="Shulz Daniil" userId="11a1a4dd8e0b36f3" providerId="LiveId" clId="{CBDC8C8F-AD2F-4133-B467-5896369D3963}" dt="2025-03-29T17:00:30.818" v="29" actId="571"/>
      <pc:docMkLst>
        <pc:docMk/>
      </pc:docMkLst>
      <pc:sldChg chg="modSp mod">
        <pc:chgData name="Shulz Daniil" userId="11a1a4dd8e0b36f3" providerId="LiveId" clId="{CBDC8C8F-AD2F-4133-B467-5896369D3963}" dt="2025-03-29T16:51:39.121" v="27" actId="20577"/>
        <pc:sldMkLst>
          <pc:docMk/>
          <pc:sldMk cId="2579563531" sldId="273"/>
        </pc:sldMkLst>
        <pc:spChg chg="mod">
          <ac:chgData name="Shulz Daniil" userId="11a1a4dd8e0b36f3" providerId="LiveId" clId="{CBDC8C8F-AD2F-4133-B467-5896369D3963}" dt="2025-03-29T16:51:39.121" v="27" actId="20577"/>
          <ac:spMkLst>
            <pc:docMk/>
            <pc:sldMk cId="2579563531" sldId="273"/>
            <ac:spMk id="2" creationId="{C93F8B79-9C04-1E31-3005-050C396CE309}"/>
          </ac:spMkLst>
        </pc:spChg>
      </pc:sldChg>
      <pc:sldChg chg="addSp modSp">
        <pc:chgData name="Shulz Daniil" userId="11a1a4dd8e0b36f3" providerId="LiveId" clId="{CBDC8C8F-AD2F-4133-B467-5896369D3963}" dt="2025-03-29T17:00:30.818" v="29" actId="571"/>
        <pc:sldMkLst>
          <pc:docMk/>
          <pc:sldMk cId="1751015399" sldId="274"/>
        </pc:sldMkLst>
        <pc:spChg chg="add mod">
          <ac:chgData name="Shulz Daniil" userId="11a1a4dd8e0b36f3" providerId="LiveId" clId="{CBDC8C8F-AD2F-4133-B467-5896369D3963}" dt="2025-03-29T17:00:30.818" v="29" actId="571"/>
          <ac:spMkLst>
            <pc:docMk/>
            <pc:sldMk cId="1751015399" sldId="274"/>
            <ac:spMk id="2" creationId="{3E4319B4-5847-AC9F-FE27-DED0795259ED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2:35:07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663 448 24575,'-7'1'0,"1"-1"0,-1 1 0,1 1 0,0 0 0,-1-1 0,-8 6 0,7-4 0,0 0 0,0-1 0,-10 2 0,0-1 0,-1-2 0,1 0 0,-1-1 0,0-1 0,1 0 0,0-2 0,-31-7 0,47 9 0,-1 0 0,1 1 0,0-1 0,0 0 0,-1-1 0,1 1 0,0 0 0,0-1 0,0 1 0,-3-3 0,5 3 0,0 1 0,-1-1 0,1 1 0,0-1 0,-1 1 0,1-1 0,0 0 0,0 1 0,-1-1 0,1 1 0,0-1 0,0 1 0,0-1 0,0 0 0,0 1 0,0-1 0,0 0 0,0 0 0,0 0 0,1 0 0,-1 0 0,0 0 0,1 0 0,-1 0 0,1 0 0,-1 0 0,1 1 0,0-1 0,-1 0 0,1 0 0,0 1 0,0-1 0,1-1 0,3-1 0,1 0 0,-1 1 0,1-1 0,0 1 0,0 0 0,0 0 0,0 1 0,8-2 0,1 0 0,32-4 0,-30 5 0,29-8 0,-22 3 0,-5 0 0,0 2 0,0 1 0,24-3 0,-27 4 0,1 0 0,-1 0 0,22-9 0,-20 6 0,0 1 0,22-3 0,55-9 0,-76 13 0,-1-2 0,-1 0 0,19-9 0,-35 15 0,0-1 0,0 1 0,0-1 0,-1 1 0,1 0 0,0-1 0,0 0 0,0 1 0,0-1 0,0 1 0,-1-1 0,1 0 0,0 0 0,-1 1 0,1-1 0,0 0 0,-1 0 0,1 0 0,-1 0 0,1 0 0,-1 0 0,0 0 0,1 0 0,-1 0 0,0 0 0,0 0 0,0 0 0,0 0 0,0 0 0,0 0 0,0 0 0,0 0 0,0 0 0,0 0 0,0 0 0,-1 0 0,1 0 0,0 0 0,-1 0 0,1 0 0,0 1 0,-1-1 0,0 0 0,1 0 0,-1 0 0,1 0 0,-1 1 0,0-1 0,0 0 0,1 1 0,-1-1 0,0 0 0,0 1 0,0-1 0,0 1 0,0-1 0,0 1 0,0 0 0,-1-1 0,-42-15-680,-56-12 0,55 17 462,30 7 218,-40-13 0,41 13 0,0 0 0,-24-2 0,24 4 0,1-1 0,0 0 0,-19-6 0,7 0 0,-49-10 0,32 9 0,3-2 0,25 7 0,0 1 0,-21-4 0,-64-12-785,72 14 679,2 2 625,-1 2-1,1 0 1,-44 3-1,20 1-123,38-2-395,-18 0 0,27 0 0,0 0 0,1 0 0,-1-1 0,0 1 0,1 0 0,-1-1 0,1 1 0,-1-1 0,1 0 0,-1 1 0,1-1 0,-1 0 0,-1-2 0,4 2 0,4 1 0,6 1 0,4 3 0,0 0 0,0 2 0,0-1 0,-1 2 0,27 16 0,14 6-578,46 21-1901,-43-23 1338,45 17 1072,-33-16 82,91 32-1325,-120-45 1308,-20-8-48,0 0-1,29 6 1,-21-7 6,30 11 0,-34-9 1625,53 10 1728,-87-19-2493,-2-2-790,0-1-1,1 0 0,-16-9 0,10 5-161,-3-2-259,1 0-1,-17-15 0,19 14 52,0 0-1,-28-14 0,-94-38 347,85 36-966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2:35:08.0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 42 24575,'-5'0'0,"-10"-7"0,-7-3 0,-3 1 0,0 1 0,4 1 0</inkml:trace>
  <inkml:trace contextRef="#ctx0" brushRef="#br0" timeOffset="1">664 310 24575,'-3'0'0,"-2"0"0,-6 0 0,-4 0 0,-3 0 0,1-5 0,1-1 0,1 0 0,-2 1 0,-1 2 0,4-2 0,-2 0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2:35:09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 45 24575,'-1'0'0,"1"0"0,-1 0 0,1 0 0,-1 0 0,1 0 0,-1 0 0,1 0 0,-1 0 0,1 0 0,-1-1 0,1 1 0,0 0 0,-1 0 0,1 0 0,-1-1 0,1 1 0,-1 0 0,1-1 0,0 1 0,-1 0 0,1-1 0,0 1 0,-1 0 0,1-1 0,0 1 0,-1-1 0,1 1 0,0-1 0,0 1 0,0 0 0,-1-1 0,1 0 0,0 0 0,0 0 0,0 1 0,0-1 0,0 0 0,0 1 0,0-1 0,0 0 0,1 0 0,-1 1 0,0-1 0,0 0 0,1 1 0,-1-1 0,0 1 0,1-1 0,-1 0 0,1 1 0,-1-1 0,1 1 0,-1-1 0,1 1 0,0-1 0,4-2 0,0 0 0,-1 1 0,1 0 0,0 0 0,0 0 0,1 0 0,-1 1 0,0 0 0,10-1 0,8 1 0,22 2 0,-23-1 0,986 2 0,-550-3 0,-422 0 0,-15 1 0,39 2 0,-51 0 0,0 0 0,-1 1 0,10 3 0,-9-2 0,-1-1 0,16 3 0,4-3 0,-1-2 0,39-1 0,-28-1 0,-22 0 0,25-5 0,-30 4 0,-1 0 0,1 1 0,0 0 0,0 1 0,12 1 0,-11 2 0,-12-2 0,0-1 0,0 0 0,-1 0 0,1 0 0,0 1 0,0-1 0,0 0 0,0 0 0,0 0 0,0 0 0,-1 1 0,1-1 0,0 0 0,0 0 0,0 0 0,0 0 0,-1 0 0,1 0 0,0 1 0,0-1 0,0 0 0,-1 0 0,1 0 0,0 0 0,0 0 0,0 0 0,-1 0 0,1 0 0,-24 4 0,3-1 0,1 1 0,-1 1 0,-19 7 0,25-7-455,1-1 0,-21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2:35:11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 9 24575,'-25'-1'0,"-41"-6"0,59 6 0,0 1 0,0 1 0,0-1 0,0 1 0,0 1 0,1-1 0,-1 1 0,-8 3 0,-13 3 0,-68 21 0,95-28 0,3-1 0,10 1 0,14 0 0,201-2 0,-219 2 0,0 0 0,0 0 0,0 1 0,-1 0 0,13 4 0,-10-2 0,1-1 0,12 3 0,33 2 0,86 2 0,1118-11 0,-713 1 0,-538-1 0,0 0 0,0-1 0,0 1 0,0-2 0,14-5 0,12-3 0,-15 6 0,1 1 0,-1 1 0,35-1 0,308 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D5403-3CD5-4C96-BA3C-EE9EA4FC6200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4817C-4828-4A58-B75E-0236B0BD9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3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меня зовут …, я представляю команду 9.3 и сегодня я бы хотел вам рассказать о текущем прогрессе нашего мобильного приложения «</a:t>
            </a:r>
            <a:r>
              <a:rPr lang="ru-RU" dirty="0" err="1"/>
              <a:t>Путевод</a:t>
            </a:r>
            <a:r>
              <a:rPr lang="ru-RU" dirty="0"/>
              <a:t>», созданного для упрощения организации путешествий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225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Перейдём к экранам авторизации пользователей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82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вы можете увидеть экран для входа тремя способами, пользователь может войти как гость с ограниченным функционалом, также есть экран входа, регистрации пользователя, а также есть функция восстановления пароля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798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рассмотрим планы путешествий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618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Слева вы видите экран, на которую попадает пользователь сразу же после авторизации, а справа список всех ваших поездок, которые прошли или только начнутся, а детали самих путешествий можно посмотреть на следующих экрана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070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791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разбивка по каждому дню, вы можете очень легко отслеживать последовательность посещения мест или событий, а также рядом расположены экраны для создания этих самых мест или событий с выбором указывать время или нет, также доступны другие поля	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775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про списки дел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811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виден экран где расположены все списки, а также детали конкретного списка, где можно отслеживать прогресс по выполненным задачам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586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покажу два крайних экрана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986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маршрутов, где пользователи делятся друг с другом своими путешествиями, а также профиль пользователя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96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Напомню про ключевые особенности нашего проекта, это хранение всех документов, которые вам могут понадобится в поездке, в нашем приложении, те планы поездок, которые вы можете создать у нас, можно совместно редактировать с друзьями, предусмотрен офлайн-режим работы приложения, а также будет реализована генерация списков дел для подготовки к поездке при помощи искусственного интеллекта и библиотека маршрутов, где пользователи могут делиться друг с другом созданными поездками.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106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Тестирование нашего приложение проводилось посредством </a:t>
            </a:r>
            <a:r>
              <a:rPr lang="en-US" dirty="0"/>
              <a:t>Unit</a:t>
            </a:r>
            <a:r>
              <a:rPr lang="ru-RU" dirty="0"/>
              <a:t> и ручного тестирования, ручное проводилось с помощью </a:t>
            </a:r>
            <a:r>
              <a:rPr lang="en-US" dirty="0"/>
              <a:t>Postman, </a:t>
            </a:r>
            <a:r>
              <a:rPr lang="ru-RU" dirty="0"/>
              <a:t>а </a:t>
            </a:r>
            <a:r>
              <a:rPr lang="en-US" dirty="0"/>
              <a:t>Unit </a:t>
            </a:r>
            <a:r>
              <a:rPr lang="ru-RU" dirty="0"/>
              <a:t>при помощи специфичных для </a:t>
            </a:r>
            <a:r>
              <a:rPr lang="en-US" dirty="0"/>
              <a:t>Java </a:t>
            </a:r>
            <a:r>
              <a:rPr lang="ru-RU" dirty="0"/>
              <a:t>инструментов, это библиотеки </a:t>
            </a:r>
            <a:r>
              <a:rPr lang="en-US" dirty="0"/>
              <a:t>JUNIT </a:t>
            </a:r>
            <a:r>
              <a:rPr lang="ru-RU" dirty="0"/>
              <a:t>и </a:t>
            </a:r>
            <a:r>
              <a:rPr lang="en-US" dirty="0"/>
              <a:t>Mockito</a:t>
            </a:r>
            <a:r>
              <a:rPr lang="ru-RU" dirty="0"/>
              <a:t>, отчеты по тестированию расположены в нашем </a:t>
            </a:r>
            <a:r>
              <a:rPr lang="en-US" dirty="0"/>
              <a:t>git</a:t>
            </a:r>
            <a:r>
              <a:rPr lang="ru-RU" dirty="0"/>
              <a:t>-репозитории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882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Говоря о дальнейших планах, которые нужно выполнить до релиза нашего приложения, можно отметить основные, это реализовать библиотеку маршрутов, которая пока создана неполностью, также нужно произвести интеграцию с картографическим сервисом, сделать генерацию персонализированных списков дел перед путешествием и в нём, а также улучшить </a:t>
            </a:r>
            <a:r>
              <a:rPr lang="en-US" dirty="0"/>
              <a:t>CI/CD </a:t>
            </a:r>
            <a:r>
              <a:rPr lang="ru-RU" dirty="0"/>
              <a:t>нашего приложения, т.к. сейчас он реализован в минимальном виде, особо важным является реализация веб админ-панели для модерации библиотеки маршрутов, а также настройка метрик для сбора статистики приложения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838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вы можете увидеть часть нашего</a:t>
            </a:r>
            <a:r>
              <a:rPr lang="en-US" dirty="0"/>
              <a:t> roadmap</a:t>
            </a:r>
            <a:r>
              <a:rPr lang="ru-RU" dirty="0"/>
              <a:t>, представленного раньше, как видите большинство задач, которые на нём указаны в апреле, были выполнены, остались несколько, которые будут реализованы в ближайшее время.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74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Ответственным за проектирование </a:t>
            </a:r>
            <a:r>
              <a:rPr lang="en-US" dirty="0"/>
              <a:t>API </a:t>
            </a:r>
            <a:r>
              <a:rPr lang="ru-RU" dirty="0"/>
              <a:t>и реализация базовых сервисов был Шульженко Даниил, который выступал раньше, также Павел Дедов наш дизайнер отвечал за </a:t>
            </a:r>
            <a:r>
              <a:rPr lang="ru-RU" dirty="0" err="1"/>
              <a:t>испрапление</a:t>
            </a:r>
            <a:r>
              <a:rPr lang="ru-RU" dirty="0"/>
              <a:t> макетов экранов, а также добавление новых, </a:t>
            </a:r>
            <a:r>
              <a:rPr lang="ru-RU" dirty="0" err="1"/>
              <a:t>Едрышов</a:t>
            </a:r>
            <a:r>
              <a:rPr lang="ru-RU" dirty="0"/>
              <a:t> Артем, наш </a:t>
            </a:r>
            <a:r>
              <a:rPr lang="ru-RU" dirty="0" err="1"/>
              <a:t>фронтенд</a:t>
            </a:r>
            <a:r>
              <a:rPr lang="ru-RU" dirty="0"/>
              <a:t> разработчик и </a:t>
            </a:r>
            <a:r>
              <a:rPr lang="ru-RU" dirty="0" err="1"/>
              <a:t>девопс</a:t>
            </a:r>
            <a:r>
              <a:rPr lang="ru-RU" dirty="0"/>
              <a:t> инженер отвечал за деплой проекта, а также за вёрстку экранов, Матвей Ткачук, второй </a:t>
            </a:r>
            <a:r>
              <a:rPr lang="ru-RU" dirty="0" err="1"/>
              <a:t>бекенд</a:t>
            </a:r>
            <a:r>
              <a:rPr lang="ru-RU" dirty="0"/>
              <a:t> разработчик, отвечал за ручное и юнит тестирование, Я, Сторожев Иван, готовил данное выступление, а также следил за выполнением задач моих коллег в </a:t>
            </a:r>
            <a:r>
              <a:rPr lang="ru-RU" dirty="0" err="1"/>
              <a:t>таск</a:t>
            </a:r>
            <a:r>
              <a:rPr lang="ru-RU" dirty="0"/>
              <a:t> трекере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842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Говоря о текущем прогрессе в создании нашего приложения, можно назвать следующие пункты выполненными. Во-первых у нас развёрнута на сервере база данных с тестовыми данными, также создана базовая архитектура наших </a:t>
            </a:r>
            <a:r>
              <a:rPr lang="ru-RU" dirty="0" err="1"/>
              <a:t>фронтенд</a:t>
            </a:r>
            <a:r>
              <a:rPr lang="ru-RU" dirty="0"/>
              <a:t> и </a:t>
            </a:r>
            <a:r>
              <a:rPr lang="ru-RU" dirty="0" err="1"/>
              <a:t>бекенд</a:t>
            </a:r>
            <a:r>
              <a:rPr lang="ru-RU" dirty="0"/>
              <a:t> частей приложения, доработаны макеты экранов, добавлено несколько новых, также были спроектированы </a:t>
            </a:r>
            <a:r>
              <a:rPr lang="en-US" dirty="0"/>
              <a:t>API</a:t>
            </a:r>
            <a:r>
              <a:rPr lang="ru-RU" dirty="0"/>
              <a:t>-контракты для каждого из 4 сервисов нашей бэкенд части, об этом мы расскажем чуть позже, а также были реализованы базовые функции этих сервисов, произведено тестирование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53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Говоря про конкретные функции, работающие в </a:t>
            </a:r>
            <a:r>
              <a:rPr lang="en-US" dirty="0" err="1"/>
              <a:t>mvp</a:t>
            </a:r>
            <a:r>
              <a:rPr lang="en-US" dirty="0"/>
              <a:t> </a:t>
            </a:r>
            <a:r>
              <a:rPr lang="ru-RU" dirty="0"/>
              <a:t>нашего приложения, это реализация  регистрации и авторизации пользователя, аутентификация пользователя у сервисов происходит посредством </a:t>
            </a:r>
            <a:r>
              <a:rPr lang="en-US" dirty="0"/>
              <a:t>JWT-</a:t>
            </a:r>
            <a:r>
              <a:rPr lang="ru-RU" dirty="0"/>
              <a:t>токенов, также реализована система валидации почты и отправки кода сброса пароля посредством отправки писем на электронную почту пользователя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15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как работает валидация </a:t>
            </a:r>
            <a:r>
              <a:rPr lang="en-US" dirty="0"/>
              <a:t>JWT</a:t>
            </a:r>
            <a:r>
              <a:rPr lang="ru-RU" dirty="0"/>
              <a:t>-токенами и отправка писем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354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про архитектуру и </a:t>
            </a:r>
            <a:r>
              <a:rPr lang="ru-RU" dirty="0" err="1"/>
              <a:t>бекенд</a:t>
            </a:r>
            <a:r>
              <a:rPr lang="ru-RU" dirty="0"/>
              <a:t> нашего приложения расскажет мой коллега </a:t>
            </a:r>
            <a:r>
              <a:rPr lang="ru-RU" dirty="0" err="1"/>
              <a:t>бекенд</a:t>
            </a:r>
            <a:r>
              <a:rPr lang="ru-RU" dirty="0"/>
              <a:t> разработчик и по совместительству </a:t>
            </a:r>
            <a:r>
              <a:rPr lang="ru-RU" dirty="0" err="1"/>
              <a:t>тим</a:t>
            </a:r>
            <a:r>
              <a:rPr lang="ru-RU" dirty="0"/>
              <a:t> </a:t>
            </a:r>
            <a:r>
              <a:rPr lang="ru-RU" dirty="0" err="1"/>
              <a:t>лид</a:t>
            </a:r>
            <a:r>
              <a:rPr lang="ru-RU" dirty="0"/>
              <a:t> Даниил Шульженко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945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Планы на следующие спринты</a:t>
            </a:r>
            <a:br>
              <a:rPr lang="ru-RU" dirty="0"/>
            </a:br>
            <a:r>
              <a:rPr lang="en-US" dirty="0"/>
              <a:t>API-First Development</a:t>
            </a:r>
            <a:endParaRPr lang="ru-RU" dirty="0"/>
          </a:p>
          <a:p>
            <a:r>
              <a:rPr lang="ru-RU" dirty="0"/>
              <a:t>Разработать спецификацию </a:t>
            </a:r>
            <a:r>
              <a:rPr lang="en-US" dirty="0"/>
              <a:t>API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70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Говоря про </a:t>
            </a:r>
            <a:r>
              <a:rPr lang="ru-RU" dirty="0" err="1"/>
              <a:t>фронтенд</a:t>
            </a:r>
            <a:r>
              <a:rPr lang="ru-RU" dirty="0"/>
              <a:t> часть нашего приложения, то она реализована на архитектуре </a:t>
            </a:r>
            <a:r>
              <a:rPr lang="ru-RU" dirty="0" err="1"/>
              <a:t>mvvm</a:t>
            </a:r>
            <a:r>
              <a:rPr lang="ru-RU" dirty="0"/>
              <a:t>, а также используется паттерн </a:t>
            </a:r>
            <a:r>
              <a:rPr lang="ru-RU" dirty="0" err="1"/>
              <a:t>offline</a:t>
            </a:r>
            <a:r>
              <a:rPr lang="ru-RU" dirty="0"/>
              <a:t> </a:t>
            </a:r>
            <a:r>
              <a:rPr lang="ru-RU" dirty="0" err="1"/>
              <a:t>first</a:t>
            </a:r>
            <a:r>
              <a:rPr lang="ru-RU" dirty="0"/>
              <a:t> - для удобного и быстрого переключения приложения в оффлайн и онлайн режим, а это как раз таки и важно нашим пользователям. Сейчас я покажу вам наше приложение и начнём с экранов приветствия, которые появляются при заходе человека в наше приложение впервые и помогают ему быстрее адаптироваться.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54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Сейчас я покажу вам наше приложение и начнём с экранов приветствия, которые появляются при заходе человека в наше приложение впервые и помогают ему быстрее адаптироваться.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4817C-4828-4A58-B75E-0236B0BD919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95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D9F60-A1E8-3915-8F25-67D3D6B66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F8F968-14B2-D9CD-8FC6-BD2CA5CA4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F7D16A-95FA-8A6D-3027-1E674C71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E3F90E-C979-941E-3C93-5701819D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28AB94-0CE6-2033-E8AD-A1EFF7D2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295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FD4C3-CE95-090E-52DB-D1AFDCDD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538AFE-1A07-ADE6-0A30-F742B5942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0E2BA1-8BDB-2378-43D7-DD554A2D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B0ED4-E5EE-BE19-6083-0C276548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A8A15-BDE2-D664-BD59-D7DA1268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452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857B3A-1743-F926-A9EC-AA4212DD7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F868ED-FD85-81B8-3502-60E47DCF8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57D9A-CA43-41E0-31E4-10AD298A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108BF4-72CD-4EC9-534F-52B5A290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414286-5843-49B8-63CE-47229834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1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B829A-42C3-E189-3D3D-88487144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7318B5-F58A-9E32-D6D1-D24480A8A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1B0B4C-0426-7B47-AB30-DB2A3B4B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12265-BB45-4348-FF96-B139C5E4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0F900-DF97-EDEF-62BF-30EBE74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561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9C8ED-34BB-7FE1-6105-A6BC5A82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632EA0-CF25-6253-21E1-1B835C554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1B5685-5188-953A-96BA-DFC13725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3DAB7-4515-BE7F-4BF3-FFBB8C7B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D26C4-CECE-4283-ADEB-EE0C6291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370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69A4A5-B357-2A97-48DC-22B772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06CDA3-5075-4CD8-3CB3-F43EE5CE4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E88C48-62FE-DCE5-E6AB-A9FB4EC15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28AED7-4649-AB5F-8D7A-3AADECD9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469627-B717-73C0-71C5-E371B385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B3970B-D854-85BA-D82C-A704CF5E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67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A88F5-CDAD-0CBD-D3AE-B035A4DF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A0945A-6DBC-7D1B-4B18-40AC24043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4953CB-8F28-5511-9498-9F6A23773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34C975C-CEA9-87AD-9A5C-B550CD8AF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E84D04F-843D-58BC-B43A-14CCB4D61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6FBBC1-BFD0-670A-6FB7-6DBDE42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A31AED-CD1C-294F-B541-37336538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10D304-9E1F-ECD0-5662-BB828600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99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267BC-7B69-758D-36C0-C03A5E5B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752198-16E5-B85F-8B00-177E7C9B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B1CD1E0-423B-8AA3-1D99-94D60AE9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270218-9976-7FFC-EC45-EACCDD8A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419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3EFDD18-CCA3-D47F-0266-F931AB7A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AFFE5F4-D1F0-A626-3389-5D1A3C544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4C1983-CA8C-2869-881E-01E18623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68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A6C31-AEE1-D581-B893-8CF1731E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1A01F-C6FE-C16E-77E1-E751B0E5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B2F8B4-4CAC-1715-41E5-98CD1033C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58529F-46B2-2E7A-09B1-FAE28602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352007-7958-BDB7-3E3D-1163EF2E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A65CFF-B6D6-CADF-4C26-09DBD2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5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E54C6-CED2-43E5-3E3F-AFEC8211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AD1A614-64BD-08CB-91BD-60CFFCF7F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02494B-CD94-7FA0-333A-674FE8DBB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CA3369-9691-208A-F5EB-7D17AFE5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CD08D2-4A92-4361-9E10-8CD7AA0F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481CCB-969F-BE1D-C31A-ED93CA30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57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919F4-D676-04C4-CBD5-4CAD1A31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CA7555-5860-97DB-2C44-C6BFA6B2A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3E17D6-AB1F-19BE-CC61-82CA052E3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DA752-6FA1-4844-ABEB-B03A4046077E}" type="datetimeFigureOut">
              <a:rPr lang="ru-RU" smtClean="0"/>
              <a:t>03.05.2025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6DE76-47AA-7C08-DF54-2AD8D6E44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4AB27E-3BCD-0163-B566-980A02F4F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54D16-AA04-4B51-8726-1D40778FE7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008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customXml" Target="../ink/ink3.xml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86489-AD4B-1A79-BBC8-FD795D9D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81828"/>
            <a:ext cx="12192000" cy="1360569"/>
          </a:xfrm>
        </p:spPr>
        <p:txBody>
          <a:bodyPr>
            <a:noAutofit/>
          </a:bodyPr>
          <a:lstStyle/>
          <a:p>
            <a:r>
              <a:rPr lang="ru-RU" sz="9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</a:t>
            </a:r>
            <a:r>
              <a:rPr lang="ru-RU" sz="96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у</a:t>
            </a:r>
            <a:r>
              <a:rPr lang="ru-RU" sz="9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тевод</a:t>
            </a:r>
            <a:endParaRPr lang="ru-RU" sz="6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70F07-16CD-B622-74F3-9EC27504067E}"/>
              </a:ext>
            </a:extLst>
          </p:cNvPr>
          <p:cNvSpPr txBox="1"/>
          <p:nvPr/>
        </p:nvSpPr>
        <p:spPr>
          <a:xfrm>
            <a:off x="2585046" y="3514097"/>
            <a:ext cx="7021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5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Мобильное приложение для организации путешествий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ED1D-9CE2-7F5E-8DB5-4ECB7672B0C1}"/>
              </a:ext>
            </a:extLst>
          </p:cNvPr>
          <p:cNvSpPr txBox="1"/>
          <p:nvPr/>
        </p:nvSpPr>
        <p:spPr>
          <a:xfrm>
            <a:off x="7130557" y="6099605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Подготовила команда 9.3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7B2749-4226-EA07-6363-70CE08A5A3DB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715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87910" y="621055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1C9FBF19-43B4-BB57-0C26-002B74CE8224}"/>
              </a:ext>
            </a:extLst>
          </p:cNvPr>
          <p:cNvSpPr txBox="1">
            <a:spLocks/>
          </p:cNvSpPr>
          <p:nvPr/>
        </p:nvSpPr>
        <p:spPr>
          <a:xfrm>
            <a:off x="500380" y="2791460"/>
            <a:ext cx="11191240" cy="1275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200" dirty="0">
                <a:latin typeface="Cascadia Code" panose="020B0609020000020004" pitchFamily="49" charset="0"/>
                <a:cs typeface="Cascadia Code" panose="020B0609020000020004" pitchFamily="49" charset="0"/>
              </a:rPr>
              <a:t>Авторизация</a:t>
            </a:r>
            <a:endParaRPr lang="ru-RU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2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03288" y="6198379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11/23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Веб-сайт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09BAFC1-47AF-420B-37B4-921DBBD0E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9"/>
          <a:stretch/>
        </p:blipFill>
        <p:spPr>
          <a:xfrm>
            <a:off x="6206713" y="357669"/>
            <a:ext cx="2704779" cy="582676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Веб-сайт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2DDFEDB-3D61-F172-C6CE-E6CFBC7B2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2"/>
          <a:stretch/>
        </p:blipFill>
        <p:spPr>
          <a:xfrm>
            <a:off x="9192836" y="338663"/>
            <a:ext cx="2704780" cy="584577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1CBEDC5-187D-A107-3D10-EE7C7DFDC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7"/>
          <a:stretch/>
        </p:blipFill>
        <p:spPr>
          <a:xfrm>
            <a:off x="3220589" y="367625"/>
            <a:ext cx="2704780" cy="5826313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, Бренд">
            <a:extLst>
              <a:ext uri="{FF2B5EF4-FFF2-40B4-BE49-F238E27FC236}">
                <a16:creationId xmlns:a16="http://schemas.microsoft.com/office/drawing/2014/main" id="{8EF3F092-1F8A-169D-0645-A7C8C9A09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>
          <a:xfrm>
            <a:off x="234466" y="384245"/>
            <a:ext cx="2704780" cy="58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18272" y="621055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1C9FBF19-43B4-BB57-0C26-002B74CE8224}"/>
              </a:ext>
            </a:extLst>
          </p:cNvPr>
          <p:cNvSpPr txBox="1">
            <a:spLocks/>
          </p:cNvSpPr>
          <p:nvPr/>
        </p:nvSpPr>
        <p:spPr>
          <a:xfrm>
            <a:off x="500380" y="2791460"/>
            <a:ext cx="11191240" cy="1275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200" dirty="0">
                <a:latin typeface="Cascadia Code" panose="020B0609020000020004" pitchFamily="49" charset="0"/>
                <a:cs typeface="Cascadia Code" panose="020B0609020000020004" pitchFamily="49" charset="0"/>
              </a:rPr>
              <a:t>Путешествия</a:t>
            </a:r>
            <a:endParaRPr lang="ru-RU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06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18272" y="6223254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13/23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веб-страница">
            <a:extLst>
              <a:ext uri="{FF2B5EF4-FFF2-40B4-BE49-F238E27FC236}">
                <a16:creationId xmlns:a16="http://schemas.microsoft.com/office/drawing/2014/main" id="{72B30A34-6475-6293-17F6-7987215B0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0"/>
          <a:stretch/>
        </p:blipFill>
        <p:spPr>
          <a:xfrm>
            <a:off x="3157855" y="317500"/>
            <a:ext cx="2868930" cy="6223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92DE560-BA80-8B1E-1642-3A516D0C7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0"/>
          <a:stretch/>
        </p:blipFill>
        <p:spPr>
          <a:xfrm>
            <a:off x="6584950" y="317499"/>
            <a:ext cx="2878367" cy="62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9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71356" y="6223127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14/23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1C9FBF19-43B4-BB57-0C26-002B74CE8224}"/>
              </a:ext>
            </a:extLst>
          </p:cNvPr>
          <p:cNvSpPr txBox="1">
            <a:spLocks/>
          </p:cNvSpPr>
          <p:nvPr/>
        </p:nvSpPr>
        <p:spPr>
          <a:xfrm>
            <a:off x="33726" y="2641600"/>
            <a:ext cx="12124548" cy="157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dirty="0">
                <a:latin typeface="Cascadia Code" panose="020B0609020000020004" pitchFamily="49" charset="0"/>
                <a:cs typeface="Cascadia Code" panose="020B0609020000020004" pitchFamily="49" charset="0"/>
              </a:rPr>
              <a:t>Редактирование путешествий</a:t>
            </a:r>
          </a:p>
        </p:txBody>
      </p:sp>
    </p:spTree>
    <p:extLst>
      <p:ext uri="{BB962C8B-B14F-4D97-AF65-F5344CB8AC3E}">
        <p14:creationId xmlns:p14="http://schemas.microsoft.com/office/powerpoint/2010/main" val="150244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87910" y="621055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15/23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 descr="Изображение выглядит как текст, снимок экрана, программное обеспечение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BBF74D9-E313-EDA8-EE53-B508331CC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8"/>
          <a:stretch/>
        </p:blipFill>
        <p:spPr>
          <a:xfrm>
            <a:off x="1129406" y="236351"/>
            <a:ext cx="2787070" cy="601152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число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615B1CB-44ED-7E80-4016-E5CA32963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"/>
          <a:stretch/>
        </p:blipFill>
        <p:spPr>
          <a:xfrm>
            <a:off x="4713571" y="265834"/>
            <a:ext cx="2764858" cy="597731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программное обеспечение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2B801E7-0867-B5BA-A635-48A614047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"/>
          <a:stretch/>
        </p:blipFill>
        <p:spPr>
          <a:xfrm>
            <a:off x="8275524" y="265834"/>
            <a:ext cx="2764858" cy="59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01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18272" y="621055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16/23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1C9FBF19-43B4-BB57-0C26-002B74CE8224}"/>
              </a:ext>
            </a:extLst>
          </p:cNvPr>
          <p:cNvSpPr txBox="1">
            <a:spLocks/>
          </p:cNvSpPr>
          <p:nvPr/>
        </p:nvSpPr>
        <p:spPr>
          <a:xfrm>
            <a:off x="500380" y="2791460"/>
            <a:ext cx="11191240" cy="1275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200" dirty="0">
                <a:latin typeface="Cascadia Code" panose="020B0609020000020004" pitchFamily="49" charset="0"/>
                <a:cs typeface="Cascadia Code" panose="020B0609020000020004" pitchFamily="49" charset="0"/>
              </a:rPr>
              <a:t>TODO-</a:t>
            </a:r>
            <a:r>
              <a:rPr lang="ru-RU" sz="8200" dirty="0">
                <a:latin typeface="Cascadia Code" panose="020B0609020000020004" pitchFamily="49" charset="0"/>
                <a:cs typeface="Cascadia Code" panose="020B0609020000020004" pitchFamily="49" charset="0"/>
              </a:rPr>
              <a:t>списки</a:t>
            </a:r>
            <a:endParaRPr lang="ru-RU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4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55056" y="619799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17/23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 descr="Изображение выглядит как текст, электроника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DA65F9D-1E10-700A-3198-A6AE74270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"/>
          <a:stretch/>
        </p:blipFill>
        <p:spPr>
          <a:xfrm>
            <a:off x="2559735" y="283125"/>
            <a:ext cx="2906345" cy="629175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программное обеспечение, Значок на компьютере">
            <a:extLst>
              <a:ext uri="{FF2B5EF4-FFF2-40B4-BE49-F238E27FC236}">
                <a16:creationId xmlns:a16="http://schemas.microsoft.com/office/drawing/2014/main" id="{D93A9184-38F0-675E-747C-4D04CD1AD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3"/>
          <a:stretch/>
        </p:blipFill>
        <p:spPr>
          <a:xfrm>
            <a:off x="6725921" y="283130"/>
            <a:ext cx="2906343" cy="62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25988" y="621055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18/23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1C9FBF19-43B4-BB57-0C26-002B74CE8224}"/>
              </a:ext>
            </a:extLst>
          </p:cNvPr>
          <p:cNvSpPr txBox="1">
            <a:spLocks/>
          </p:cNvSpPr>
          <p:nvPr/>
        </p:nvSpPr>
        <p:spPr>
          <a:xfrm>
            <a:off x="500380" y="2791460"/>
            <a:ext cx="11191240" cy="1275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200" dirty="0">
                <a:latin typeface="Cascadia Code" panose="020B0609020000020004" pitchFamily="49" charset="0"/>
                <a:cs typeface="Cascadia Code" panose="020B0609020000020004" pitchFamily="49" charset="0"/>
              </a:rPr>
              <a:t>Профиль и библиотека</a:t>
            </a:r>
            <a:endParaRPr lang="ru-RU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3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25988" y="6208277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19/23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 descr="Изображение выглядит как текст, электроника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2C46076-DB2F-DEB8-D72E-AEC4A78D8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3"/>
          <a:stretch/>
        </p:blipFill>
        <p:spPr>
          <a:xfrm>
            <a:off x="6671525" y="203200"/>
            <a:ext cx="2958886" cy="638048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Веб-сайт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AB7552B-7BAF-3AF8-CD96-73EE46E13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3"/>
          <a:stretch/>
        </p:blipFill>
        <p:spPr>
          <a:xfrm>
            <a:off x="2561590" y="203200"/>
            <a:ext cx="2958887" cy="6380480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52C3186-2E53-09A4-DDFD-12FE4D15B43D}"/>
              </a:ext>
            </a:extLst>
          </p:cNvPr>
          <p:cNvGrpSpPr/>
          <p:nvPr/>
        </p:nvGrpSpPr>
        <p:grpSpPr>
          <a:xfrm>
            <a:off x="7721920" y="1042480"/>
            <a:ext cx="1068120" cy="294120"/>
            <a:chOff x="7721920" y="1042480"/>
            <a:chExt cx="106812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C757771-5FCE-F19F-87B9-761791F90609}"/>
                    </a:ext>
                  </a:extLst>
                </p14:cNvPr>
                <p14:cNvContentPartPr/>
                <p14:nvPr/>
              </p14:nvContentPartPr>
              <p14:xfrm>
                <a:off x="7879240" y="1042480"/>
                <a:ext cx="375840" cy="17244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C757771-5FCE-F19F-87B9-761791F906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16600" y="979840"/>
                  <a:ext cx="501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AE9F944E-D81E-3BD3-4018-0111CD8BB67A}"/>
                    </a:ext>
                  </a:extLst>
                </p14:cNvPr>
                <p14:cNvContentPartPr/>
                <p14:nvPr/>
              </p14:nvContentPartPr>
              <p14:xfrm>
                <a:off x="7823080" y="1051840"/>
                <a:ext cx="239400" cy="11160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AE9F944E-D81E-3BD3-4018-0111CD8BB6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60080" y="989200"/>
                  <a:ext cx="365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33537595-BFF5-D7E4-2C2C-7F0249D47E0D}"/>
                    </a:ext>
                  </a:extLst>
                </p14:cNvPr>
                <p14:cNvContentPartPr/>
                <p14:nvPr/>
              </p14:nvContentPartPr>
              <p14:xfrm>
                <a:off x="7721920" y="1081000"/>
                <a:ext cx="767160" cy="2592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33537595-BFF5-D7E4-2C2C-7F0249D47E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8920" y="1018000"/>
                  <a:ext cx="892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42A7FE40-7D67-4655-EC02-F05904E98B80}"/>
                    </a:ext>
                  </a:extLst>
                </p14:cNvPr>
                <p14:cNvContentPartPr/>
                <p14:nvPr/>
              </p14:nvContentPartPr>
              <p14:xfrm>
                <a:off x="7725160" y="1302400"/>
                <a:ext cx="1064880" cy="3420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42A7FE40-7D67-4655-EC02-F05904E98B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62520" y="1239400"/>
                  <a:ext cx="1190520" cy="15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32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7856B2-EEF1-6199-E8FF-3B4C9F1F4FB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2/23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9E29C2-C2D6-5215-A304-DC3704696FDE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1F29D-223B-FA31-9AF6-755B4E0CB8F4}"/>
              </a:ext>
            </a:extLst>
          </p:cNvPr>
          <p:cNvSpPr txBox="1"/>
          <p:nvPr/>
        </p:nvSpPr>
        <p:spPr>
          <a:xfrm>
            <a:off x="809713" y="4424131"/>
            <a:ext cx="3950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i="0" dirty="0">
                <a:effectLst/>
                <a:latin typeface="+mj-lt"/>
              </a:rPr>
              <a:t>Офлайн-режим</a:t>
            </a:r>
            <a:endParaRPr lang="en-US" sz="4000" i="0" dirty="0">
              <a:effectLst/>
              <a:latin typeface="+mj-lt"/>
            </a:endParaRPr>
          </a:p>
        </p:txBody>
      </p:sp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5174229B-A5EE-7013-8342-40E9CAB6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80" y="319075"/>
            <a:ext cx="11191240" cy="1387475"/>
          </a:xfrm>
        </p:spPr>
        <p:txBody>
          <a:bodyPr>
            <a:normAutofit/>
          </a:bodyPr>
          <a:lstStyle/>
          <a:p>
            <a:pPr algn="ctr"/>
            <a:r>
              <a:rPr lang="ru-RU" sz="8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П</a:t>
            </a:r>
            <a:r>
              <a:rPr lang="ru-RU" sz="8000" dirty="0" err="1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у</a:t>
            </a:r>
            <a:r>
              <a:rPr lang="ru-RU" sz="8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тевод</a:t>
            </a:r>
            <a:endParaRPr lang="ru-RU" sz="8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1C082-1526-92AC-A524-FE5F61D01CD0}"/>
              </a:ext>
            </a:extLst>
          </p:cNvPr>
          <p:cNvSpPr txBox="1"/>
          <p:nvPr/>
        </p:nvSpPr>
        <p:spPr>
          <a:xfrm>
            <a:off x="6932930" y="2680928"/>
            <a:ext cx="4565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i="0" dirty="0">
                <a:effectLst/>
                <a:latin typeface="+mj-lt"/>
              </a:rPr>
              <a:t>Совместное редактирование маршрутов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A295D-24C9-EC38-C54A-DAC0751642E8}"/>
              </a:ext>
            </a:extLst>
          </p:cNvPr>
          <p:cNvSpPr txBox="1"/>
          <p:nvPr/>
        </p:nvSpPr>
        <p:spPr>
          <a:xfrm>
            <a:off x="6932930" y="5279902"/>
            <a:ext cx="4417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latin typeface="+mj-lt"/>
              </a:rPr>
              <a:t>ИИ</a:t>
            </a:r>
            <a:r>
              <a:rPr lang="en-US" sz="4000" dirty="0">
                <a:latin typeface="+mj-lt"/>
              </a:rPr>
              <a:t> </a:t>
            </a:r>
            <a:r>
              <a:rPr lang="ru-RU" sz="4000" dirty="0">
                <a:latin typeface="+mj-lt"/>
              </a:rPr>
              <a:t>для списков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B0A03-CA05-98CF-BA08-CC6B941563D9}"/>
              </a:ext>
            </a:extLst>
          </p:cNvPr>
          <p:cNvSpPr txBox="1"/>
          <p:nvPr/>
        </p:nvSpPr>
        <p:spPr>
          <a:xfrm>
            <a:off x="763993" y="5987788"/>
            <a:ext cx="5697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i="0" dirty="0">
                <a:effectLst/>
                <a:latin typeface="+mj-lt"/>
              </a:rPr>
              <a:t>Библиотека маршрутов</a:t>
            </a:r>
            <a:endParaRPr lang="ru-RU" sz="4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85823-3981-3226-02FD-32D3EEDA8E5C}"/>
              </a:ext>
            </a:extLst>
          </p:cNvPr>
          <p:cNvSpPr txBox="1"/>
          <p:nvPr/>
        </p:nvSpPr>
        <p:spPr>
          <a:xfrm>
            <a:off x="763993" y="1629368"/>
            <a:ext cx="4544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i="0" dirty="0">
                <a:effectLst/>
                <a:latin typeface="+mj-lt"/>
              </a:rPr>
              <a:t>Документы и билеты в одном месте</a:t>
            </a:r>
            <a:endParaRPr lang="ru-RU" sz="4000" dirty="0">
              <a:latin typeface="+mj-lt"/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D1EF6DDC-83CF-9F6F-1D2A-A9E1D6E7C76F}"/>
              </a:ext>
            </a:extLst>
          </p:cNvPr>
          <p:cNvSpPr/>
          <p:nvPr/>
        </p:nvSpPr>
        <p:spPr>
          <a:xfrm>
            <a:off x="929640" y="1551831"/>
            <a:ext cx="6228894" cy="4737209"/>
          </a:xfrm>
          <a:custGeom>
            <a:avLst/>
            <a:gdLst>
              <a:gd name="connsiteX0" fmla="*/ 15240 w 6228894"/>
              <a:gd name="connsiteY0" fmla="*/ 398889 h 4737209"/>
              <a:gd name="connsiteX1" fmla="*/ 350520 w 6228894"/>
              <a:gd name="connsiteY1" fmla="*/ 28049 h 4737209"/>
              <a:gd name="connsiteX2" fmla="*/ 2245360 w 6228894"/>
              <a:gd name="connsiteY2" fmla="*/ 33129 h 4737209"/>
              <a:gd name="connsiteX3" fmla="*/ 3246120 w 6228894"/>
              <a:gd name="connsiteY3" fmla="*/ 89009 h 4737209"/>
              <a:gd name="connsiteX4" fmla="*/ 4333240 w 6228894"/>
              <a:gd name="connsiteY4" fmla="*/ 449689 h 4737209"/>
              <a:gd name="connsiteX5" fmla="*/ 6151880 w 6228894"/>
              <a:gd name="connsiteY5" fmla="*/ 1404729 h 4737209"/>
              <a:gd name="connsiteX6" fmla="*/ 4556760 w 6228894"/>
              <a:gd name="connsiteY6" fmla="*/ 1765409 h 4737209"/>
              <a:gd name="connsiteX7" fmla="*/ 1137920 w 6228894"/>
              <a:gd name="connsiteY7" fmla="*/ 2171809 h 4737209"/>
              <a:gd name="connsiteX8" fmla="*/ 55880 w 6228894"/>
              <a:gd name="connsiteY8" fmla="*/ 3177649 h 4737209"/>
              <a:gd name="connsiteX9" fmla="*/ 746760 w 6228894"/>
              <a:gd name="connsiteY9" fmla="*/ 3756769 h 4737209"/>
              <a:gd name="connsiteX10" fmla="*/ 3144520 w 6228894"/>
              <a:gd name="connsiteY10" fmla="*/ 3904089 h 4737209"/>
              <a:gd name="connsiteX11" fmla="*/ 5461000 w 6228894"/>
              <a:gd name="connsiteY11" fmla="*/ 3512929 h 4737209"/>
              <a:gd name="connsiteX12" fmla="*/ 6202680 w 6228894"/>
              <a:gd name="connsiteY12" fmla="*/ 4229209 h 4737209"/>
              <a:gd name="connsiteX13" fmla="*/ 4688840 w 6228894"/>
              <a:gd name="connsiteY13" fmla="*/ 4452729 h 4737209"/>
              <a:gd name="connsiteX14" fmla="*/ 817880 w 6228894"/>
              <a:gd name="connsiteY14" fmla="*/ 4224129 h 4737209"/>
              <a:gd name="connsiteX15" fmla="*/ 0 w 6228894"/>
              <a:gd name="connsiteY15" fmla="*/ 4737209 h 473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28894" h="4737209">
                <a:moveTo>
                  <a:pt x="15240" y="398889"/>
                </a:moveTo>
                <a:cubicBezTo>
                  <a:pt x="-2964" y="243949"/>
                  <a:pt x="-21167" y="89009"/>
                  <a:pt x="350520" y="28049"/>
                </a:cubicBezTo>
                <a:cubicBezTo>
                  <a:pt x="722207" y="-32911"/>
                  <a:pt x="1762760" y="22969"/>
                  <a:pt x="2245360" y="33129"/>
                </a:cubicBezTo>
                <a:cubicBezTo>
                  <a:pt x="2727960" y="43289"/>
                  <a:pt x="2898140" y="19582"/>
                  <a:pt x="3246120" y="89009"/>
                </a:cubicBezTo>
                <a:cubicBezTo>
                  <a:pt x="3594100" y="158436"/>
                  <a:pt x="3848947" y="230402"/>
                  <a:pt x="4333240" y="449689"/>
                </a:cubicBezTo>
                <a:cubicBezTo>
                  <a:pt x="4817533" y="668976"/>
                  <a:pt x="6114627" y="1185442"/>
                  <a:pt x="6151880" y="1404729"/>
                </a:cubicBezTo>
                <a:cubicBezTo>
                  <a:pt x="6189133" y="1624016"/>
                  <a:pt x="5392420" y="1637562"/>
                  <a:pt x="4556760" y="1765409"/>
                </a:cubicBezTo>
                <a:cubicBezTo>
                  <a:pt x="3721100" y="1893256"/>
                  <a:pt x="1888067" y="1936436"/>
                  <a:pt x="1137920" y="2171809"/>
                </a:cubicBezTo>
                <a:cubicBezTo>
                  <a:pt x="387773" y="2407182"/>
                  <a:pt x="121073" y="2913489"/>
                  <a:pt x="55880" y="3177649"/>
                </a:cubicBezTo>
                <a:cubicBezTo>
                  <a:pt x="-9313" y="3441809"/>
                  <a:pt x="231987" y="3635696"/>
                  <a:pt x="746760" y="3756769"/>
                </a:cubicBezTo>
                <a:cubicBezTo>
                  <a:pt x="1261533" y="3877842"/>
                  <a:pt x="2358813" y="3944729"/>
                  <a:pt x="3144520" y="3904089"/>
                </a:cubicBezTo>
                <a:cubicBezTo>
                  <a:pt x="3930227" y="3863449"/>
                  <a:pt x="4951307" y="3458742"/>
                  <a:pt x="5461000" y="3512929"/>
                </a:cubicBezTo>
                <a:cubicBezTo>
                  <a:pt x="5970693" y="3567116"/>
                  <a:pt x="6331373" y="4072576"/>
                  <a:pt x="6202680" y="4229209"/>
                </a:cubicBezTo>
                <a:cubicBezTo>
                  <a:pt x="6073987" y="4385842"/>
                  <a:pt x="5586307" y="4453576"/>
                  <a:pt x="4688840" y="4452729"/>
                </a:cubicBezTo>
                <a:cubicBezTo>
                  <a:pt x="3791373" y="4451882"/>
                  <a:pt x="1599353" y="4176716"/>
                  <a:pt x="817880" y="4224129"/>
                </a:cubicBezTo>
                <a:cubicBezTo>
                  <a:pt x="36407" y="4271542"/>
                  <a:pt x="18203" y="4504375"/>
                  <a:pt x="0" y="473720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42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87910" y="620982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20/23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F70E0DF-CD3B-E29C-E18B-8814E6EF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80" y="319075"/>
            <a:ext cx="11191240" cy="1387475"/>
          </a:xfrm>
        </p:spPr>
        <p:txBody>
          <a:bodyPr>
            <a:normAutofit/>
          </a:bodyPr>
          <a:lstStyle/>
          <a:p>
            <a:pPr algn="ctr"/>
            <a:r>
              <a:rPr lang="ru-RU" sz="8000" dirty="0">
                <a:latin typeface="Cascadia Code" panose="020B0609020000020004" pitchFamily="49" charset="0"/>
                <a:cs typeface="Cascadia Code" panose="020B0609020000020004" pitchFamily="49" charset="0"/>
              </a:rPr>
              <a:t>Тестирование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CB40F-FA7F-C6EE-00D5-16EC084D3A3E}"/>
              </a:ext>
            </a:extLst>
          </p:cNvPr>
          <p:cNvSpPr txBox="1"/>
          <p:nvPr/>
        </p:nvSpPr>
        <p:spPr>
          <a:xfrm>
            <a:off x="617220" y="2798750"/>
            <a:ext cx="5367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4000" dirty="0"/>
              <a:t>Ручное тестирование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5818F-A8E7-0890-B291-1E6B3991CB7D}"/>
              </a:ext>
            </a:extLst>
          </p:cNvPr>
          <p:cNvSpPr txBox="1"/>
          <p:nvPr/>
        </p:nvSpPr>
        <p:spPr>
          <a:xfrm>
            <a:off x="6745886" y="2798750"/>
            <a:ext cx="5367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4000" dirty="0"/>
              <a:t>Unit-</a:t>
            </a:r>
            <a:r>
              <a:rPr lang="ru-RU" sz="4000" dirty="0"/>
              <a:t>тестирование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A854996-A126-1359-FFD3-D2CDC069ABF8}"/>
              </a:ext>
            </a:extLst>
          </p:cNvPr>
          <p:cNvCxnSpPr/>
          <p:nvPr/>
        </p:nvCxnSpPr>
        <p:spPr>
          <a:xfrm>
            <a:off x="617220" y="3556000"/>
            <a:ext cx="516382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E753623-899B-1E81-4302-07521672620F}"/>
              </a:ext>
            </a:extLst>
          </p:cNvPr>
          <p:cNvCxnSpPr/>
          <p:nvPr/>
        </p:nvCxnSpPr>
        <p:spPr>
          <a:xfrm>
            <a:off x="6593840" y="3556000"/>
            <a:ext cx="4724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6A47C9-637E-EA43-341A-061B67A2626F}"/>
              </a:ext>
            </a:extLst>
          </p:cNvPr>
          <p:cNvSpPr txBox="1"/>
          <p:nvPr/>
        </p:nvSpPr>
        <p:spPr>
          <a:xfrm>
            <a:off x="2321454" y="3579660"/>
            <a:ext cx="175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Postman</a:t>
            </a:r>
            <a:endParaRPr lang="ru-RU" sz="32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F09BB6-6355-CD26-5FA1-F7FAFB6290C8}"/>
              </a:ext>
            </a:extLst>
          </p:cNvPr>
          <p:cNvSpPr txBox="1"/>
          <p:nvPr/>
        </p:nvSpPr>
        <p:spPr>
          <a:xfrm>
            <a:off x="7543800" y="3579661"/>
            <a:ext cx="2676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JUnit</a:t>
            </a:r>
            <a:r>
              <a:rPr lang="ru-RU" sz="3200" dirty="0">
                <a:solidFill>
                  <a:srgbClr val="C00000"/>
                </a:solidFill>
              </a:rPr>
              <a:t>, </a:t>
            </a:r>
            <a:r>
              <a:rPr lang="en-US" sz="3200" dirty="0">
                <a:solidFill>
                  <a:srgbClr val="C00000"/>
                </a:solidFill>
              </a:rPr>
              <a:t>Mockito</a:t>
            </a:r>
            <a:endParaRPr lang="ru-RU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50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25988" y="621055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21/23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F70E0DF-CD3B-E29C-E18B-8814E6EF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80" y="179375"/>
            <a:ext cx="11191240" cy="1387475"/>
          </a:xfrm>
        </p:spPr>
        <p:txBody>
          <a:bodyPr>
            <a:normAutofit/>
          </a:bodyPr>
          <a:lstStyle/>
          <a:p>
            <a:pPr algn="ctr"/>
            <a:r>
              <a:rPr lang="ru-RU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Планы на спринты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CB40F-FA7F-C6EE-00D5-16EC084D3A3E}"/>
              </a:ext>
            </a:extLst>
          </p:cNvPr>
          <p:cNvSpPr txBox="1"/>
          <p:nvPr/>
        </p:nvSpPr>
        <p:spPr>
          <a:xfrm>
            <a:off x="662046" y="1566850"/>
            <a:ext cx="81153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Библиотека маршрутов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Интеграция с картографическим сервисом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ИИ для списков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Улучшение </a:t>
            </a:r>
            <a:r>
              <a:rPr lang="en-US" sz="4000" dirty="0"/>
              <a:t>CI/CD</a:t>
            </a:r>
            <a:endParaRPr lang="ru-RU" sz="40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Админ-панель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Метрики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ru-RU" sz="40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ru-RU" sz="40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60517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725988" y="6204402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22/23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47A587-515E-8DCC-EAB0-2A7D8FF7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34" t="16381" r="52395" b="11894"/>
          <a:stretch/>
        </p:blipFill>
        <p:spPr>
          <a:xfrm>
            <a:off x="148732" y="75235"/>
            <a:ext cx="11956458" cy="61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3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EA0B6F-DDF6-153E-4E07-D5736C7E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856B2-EEF1-6199-E8FF-3B4C9F1F4FB7}"/>
              </a:ext>
            </a:extLst>
          </p:cNvPr>
          <p:cNvSpPr txBox="1"/>
          <p:nvPr/>
        </p:nvSpPr>
        <p:spPr>
          <a:xfrm>
            <a:off x="10751691" y="621055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23/23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9E29C2-C2D6-5215-A304-DC3704696FDE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8EC30F-20A7-7FA3-6B4D-3D0E9458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0" y="2794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2485E8-213E-60EF-8CEE-201F9982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1" y="2794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338B915B-02C3-0660-1470-233F8965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65" y="5042664"/>
            <a:ext cx="4777740" cy="1387475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Backend</a:t>
            </a:r>
            <a:endParaRPr lang="ru-RU" sz="7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FEDE6307-4822-2A06-A5D6-72425140EF0D}"/>
              </a:ext>
            </a:extLst>
          </p:cNvPr>
          <p:cNvSpPr txBox="1">
            <a:spLocks/>
          </p:cNvSpPr>
          <p:nvPr/>
        </p:nvSpPr>
        <p:spPr>
          <a:xfrm>
            <a:off x="6692294" y="5042664"/>
            <a:ext cx="4777740" cy="1387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Frontend</a:t>
            </a:r>
            <a:endParaRPr lang="ru-RU" sz="7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5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F70E0DF-CD3B-E29C-E18B-8814E6EF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80" y="319075"/>
            <a:ext cx="11191240" cy="1387475"/>
          </a:xfrm>
        </p:spPr>
        <p:txBody>
          <a:bodyPr>
            <a:normAutofit/>
          </a:bodyPr>
          <a:lstStyle/>
          <a:p>
            <a:pPr algn="ctr"/>
            <a:r>
              <a:rPr lang="ru-RU" sz="8000" dirty="0">
                <a:latin typeface="Cascadia Code" panose="020B0609020000020004" pitchFamily="49" charset="0"/>
                <a:cs typeface="Cascadia Code" panose="020B0609020000020004" pitchFamily="49" charset="0"/>
              </a:rPr>
              <a:t>Текущий прогресс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CB40F-FA7F-C6EE-00D5-16EC084D3A3E}"/>
              </a:ext>
            </a:extLst>
          </p:cNvPr>
          <p:cNvSpPr txBox="1"/>
          <p:nvPr/>
        </p:nvSpPr>
        <p:spPr>
          <a:xfrm>
            <a:off x="906780" y="1674560"/>
            <a:ext cx="81153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Развёрнута БД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Создана базовая архитектура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Доработан дизайн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Вёрстка экранов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4000" dirty="0"/>
              <a:t>API</a:t>
            </a:r>
            <a:r>
              <a:rPr lang="ru-RU" sz="4000" dirty="0"/>
              <a:t>-контракты сервисов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Базовые функции сервисов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419749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F70E0DF-CD3B-E29C-E18B-8814E6EF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80" y="245352"/>
            <a:ext cx="11191240" cy="1387475"/>
          </a:xfrm>
        </p:spPr>
        <p:txBody>
          <a:bodyPr>
            <a:normAutofit/>
          </a:bodyPr>
          <a:lstStyle/>
          <a:p>
            <a:pPr algn="ctr"/>
            <a:r>
              <a:rPr lang="ru-RU" sz="8000" dirty="0">
                <a:latin typeface="Cascadia Code" panose="020B0609020000020004" pitchFamily="49" charset="0"/>
                <a:cs typeface="Cascadia Code" panose="020B0609020000020004" pitchFamily="49" charset="0"/>
              </a:rPr>
              <a:t>Текущие функции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CB40F-FA7F-C6EE-00D5-16EC084D3A3E}"/>
              </a:ext>
            </a:extLst>
          </p:cNvPr>
          <p:cNvSpPr txBox="1"/>
          <p:nvPr/>
        </p:nvSpPr>
        <p:spPr>
          <a:xfrm>
            <a:off x="830580" y="2354636"/>
            <a:ext cx="81153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Регистрация/Авторизация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Создание планов поездки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Добавление мест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Создание </a:t>
            </a:r>
            <a:r>
              <a:rPr lang="en-US" sz="4000" dirty="0"/>
              <a:t>TODO</a:t>
            </a:r>
            <a:r>
              <a:rPr lang="ru-RU" sz="4000" dirty="0"/>
              <a:t>-листов</a:t>
            </a:r>
          </a:p>
        </p:txBody>
      </p:sp>
    </p:spTree>
    <p:extLst>
      <p:ext uri="{BB962C8B-B14F-4D97-AF65-F5344CB8AC3E}">
        <p14:creationId xmlns:p14="http://schemas.microsoft.com/office/powerpoint/2010/main" val="119589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F70E0DF-CD3B-E29C-E18B-8814E6EF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80" y="346952"/>
            <a:ext cx="11191240" cy="1387475"/>
          </a:xfrm>
        </p:spPr>
        <p:txBody>
          <a:bodyPr>
            <a:normAutofit/>
          </a:bodyPr>
          <a:lstStyle/>
          <a:p>
            <a:pPr algn="ctr"/>
            <a:r>
              <a:rPr lang="ru-RU" sz="8000" dirty="0">
                <a:latin typeface="Cascadia Code" panose="020B0609020000020004" pitchFamily="49" charset="0"/>
                <a:cs typeface="Cascadia Code" panose="020B0609020000020004" pitchFamily="49" charset="0"/>
              </a:rPr>
              <a:t>Текущие функции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7284D8-6603-03B2-EA72-8D654BFD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832676"/>
            <a:ext cx="7589582" cy="263301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5903AF-7300-6BFA-DCD7-538877011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3614650"/>
            <a:ext cx="5471160" cy="22016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1353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EA0B6F-DDF6-153E-4E07-D5736C7E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856B2-EEF1-6199-E8FF-3B4C9F1F4FB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6/23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9E29C2-C2D6-5215-A304-DC3704696FDE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092401-692B-156B-460E-D16121D7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462710"/>
            <a:ext cx="11059160" cy="4569831"/>
          </a:xfrm>
          <a:prstGeom prst="rect">
            <a:avLst/>
          </a:prstGeom>
        </p:spPr>
      </p:pic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25E8B2E8-C638-41E6-6165-B84C660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0"/>
            <a:ext cx="11191240" cy="1387475"/>
          </a:xfrm>
        </p:spPr>
        <p:txBody>
          <a:bodyPr>
            <a:normAutofit/>
          </a:bodyPr>
          <a:lstStyle/>
          <a:p>
            <a:pPr algn="ctr"/>
            <a:r>
              <a:rPr lang="ru-RU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281463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EA0B6F-DDF6-153E-4E07-D5736C7E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856B2-EEF1-6199-E8FF-3B4C9F1F4FB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7/23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9E29C2-C2D6-5215-A304-DC3704696FDE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25E8B2E8-C638-41E6-6165-B84C660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56" y="-5731"/>
            <a:ext cx="11191240" cy="1387475"/>
          </a:xfrm>
        </p:spPr>
        <p:txBody>
          <a:bodyPr>
            <a:normAutofit/>
          </a:bodyPr>
          <a:lstStyle/>
          <a:p>
            <a:pPr algn="ctr"/>
            <a:r>
              <a:rPr lang="ru-RU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Архитектура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FCFAB-A9E9-C0B7-9D06-B5B1028C081B}"/>
              </a:ext>
            </a:extLst>
          </p:cNvPr>
          <p:cNvSpPr txBox="1"/>
          <p:nvPr/>
        </p:nvSpPr>
        <p:spPr>
          <a:xfrm>
            <a:off x="3372761" y="3678028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Library📚</a:t>
            </a:r>
            <a:endParaRPr lang="ru-RU" sz="32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F13B3-9E5D-6DAE-ED0D-AD75490FE29F}"/>
              </a:ext>
            </a:extLst>
          </p:cNvPr>
          <p:cNvSpPr txBox="1"/>
          <p:nvPr/>
        </p:nvSpPr>
        <p:spPr>
          <a:xfrm>
            <a:off x="9046247" y="3678397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Bahnschrift SemiBold" panose="020B0502040204020203" pitchFamily="34" charset="0"/>
              </a:rPr>
              <a:t>External✈️</a:t>
            </a:r>
            <a:endParaRPr lang="ru-RU" sz="28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E01A9-454F-E9D0-7368-FA60BF298EE2}"/>
              </a:ext>
            </a:extLst>
          </p:cNvPr>
          <p:cNvSpPr txBox="1"/>
          <p:nvPr/>
        </p:nvSpPr>
        <p:spPr>
          <a:xfrm>
            <a:off x="6376011" y="1462710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Bahnschrift SemiBold" panose="020B0502040204020203" pitchFamily="34" charset="0"/>
              </a:rPr>
              <a:t>Planner</a:t>
            </a:r>
            <a:r>
              <a:rPr lang="ru-RU" sz="2800" dirty="0">
                <a:latin typeface="Bahnschrift SemiBold" panose="020B0502040204020203" pitchFamily="34" charset="0"/>
              </a:rPr>
              <a:t>🗺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86CC2BA-30D7-C088-2206-4107E28EB1AF}"/>
              </a:ext>
            </a:extLst>
          </p:cNvPr>
          <p:cNvGrpSpPr/>
          <p:nvPr/>
        </p:nvGrpSpPr>
        <p:grpSpPr>
          <a:xfrm>
            <a:off x="768223" y="1462710"/>
            <a:ext cx="3186430" cy="1406973"/>
            <a:chOff x="1041751" y="1539589"/>
            <a:chExt cx="3186430" cy="14069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EAE790-D582-88FE-4D0F-0486B95C97E6}"/>
                </a:ext>
              </a:extLst>
            </p:cNvPr>
            <p:cNvSpPr txBox="1">
              <a:spLocks/>
            </p:cNvSpPr>
            <p:nvPr/>
          </p:nvSpPr>
          <p:spPr>
            <a:xfrm>
              <a:off x="1759651" y="1539589"/>
              <a:ext cx="1750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Bahnschrift SemiBold" panose="020B0502040204020203" pitchFamily="34" charset="0"/>
                </a:rPr>
                <a:t>Auth⚙️</a:t>
              </a:r>
              <a:endParaRPr lang="ru-RU" sz="28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5E623-EB5D-6062-42A7-D77FA7882CBA}"/>
                </a:ext>
              </a:extLst>
            </p:cNvPr>
            <p:cNvSpPr txBox="1">
              <a:spLocks/>
            </p:cNvSpPr>
            <p:nvPr/>
          </p:nvSpPr>
          <p:spPr>
            <a:xfrm>
              <a:off x="1041751" y="1992455"/>
              <a:ext cx="318643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800" b="0" i="1" dirty="0">
                  <a:solidFill>
                    <a:srgbClr val="C00000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Авторизация</a:t>
              </a:r>
            </a:p>
            <a:p>
              <a:pPr algn="ctr"/>
              <a:r>
                <a:rPr lang="ru-RU" sz="2800" i="1" dirty="0">
                  <a:solidFill>
                    <a:srgbClr val="C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Регистрация</a:t>
              </a:r>
              <a:endParaRPr lang="ru-RU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EC8A75B-63AA-9AE0-C791-6F927DF53C58}"/>
              </a:ext>
            </a:extLst>
          </p:cNvPr>
          <p:cNvSpPr txBox="1"/>
          <p:nvPr/>
        </p:nvSpPr>
        <p:spPr>
          <a:xfrm>
            <a:off x="2361438" y="4196103"/>
            <a:ext cx="40988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Отзывы</a:t>
            </a:r>
          </a:p>
          <a:p>
            <a:pPr algn="ctr"/>
            <a:r>
              <a:rPr lang="ru-RU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Комментарии</a:t>
            </a:r>
          </a:p>
          <a:p>
            <a:pPr algn="ctr"/>
            <a:r>
              <a:rPr lang="ru-RU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Фильтрация</a:t>
            </a:r>
          </a:p>
          <a:p>
            <a:pPr algn="ctr"/>
            <a:r>
              <a:rPr lang="ru-RU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Редактирование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863D6-3797-AB60-3063-BA0CDC720449}"/>
              </a:ext>
            </a:extLst>
          </p:cNvPr>
          <p:cNvSpPr txBox="1"/>
          <p:nvPr/>
        </p:nvSpPr>
        <p:spPr>
          <a:xfrm>
            <a:off x="5318264" y="1973521"/>
            <a:ext cx="40570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CRUD </a:t>
            </a:r>
            <a:r>
              <a:rPr lang="ru-RU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маршрутов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CRUD </a:t>
            </a:r>
            <a:r>
              <a:rPr lang="ru-RU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списков</a:t>
            </a:r>
          </a:p>
          <a:p>
            <a:pPr algn="ctr"/>
            <a:r>
              <a:rPr lang="ru-RU" sz="2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Управление профилем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CE2F6-3092-E844-F3AB-75910DCF65CC}"/>
              </a:ext>
            </a:extLst>
          </p:cNvPr>
          <p:cNvSpPr txBox="1"/>
          <p:nvPr/>
        </p:nvSpPr>
        <p:spPr>
          <a:xfrm>
            <a:off x="8405795" y="4196103"/>
            <a:ext cx="31864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Карты</a:t>
            </a:r>
          </a:p>
          <a:p>
            <a:pPr algn="ctr"/>
            <a:r>
              <a:rPr lang="ru-RU" sz="2800" i="1" dirty="0" err="1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Геоданные</a:t>
            </a:r>
            <a:endParaRPr lang="ru-RU" sz="2800" i="1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ru-RU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ИИ</a:t>
            </a:r>
            <a:endParaRPr lang="ru-RU" sz="2800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7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F70E0DF-CD3B-E29C-E18B-8814E6EF1E84}"/>
              </a:ext>
            </a:extLst>
          </p:cNvPr>
          <p:cNvSpPr txBox="1">
            <a:spLocks/>
          </p:cNvSpPr>
          <p:nvPr/>
        </p:nvSpPr>
        <p:spPr>
          <a:xfrm>
            <a:off x="500380" y="2791460"/>
            <a:ext cx="11191240" cy="1275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Онбординг</a:t>
            </a:r>
            <a:endParaRPr lang="ru-RU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1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9/23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мультфильм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FF2EEAF-7268-2963-7508-97ECA5858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6"/>
          <a:stretch/>
        </p:blipFill>
        <p:spPr>
          <a:xfrm>
            <a:off x="955608" y="263421"/>
            <a:ext cx="2773370" cy="6003048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человек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D73BF06-356C-EFB7-944D-72FC64264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9"/>
          <a:stretch/>
        </p:blipFill>
        <p:spPr>
          <a:xfrm>
            <a:off x="4709315" y="263421"/>
            <a:ext cx="2773370" cy="598623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дизайн">
            <a:extLst>
              <a:ext uri="{FF2B5EF4-FFF2-40B4-BE49-F238E27FC236}">
                <a16:creationId xmlns:a16="http://schemas.microsoft.com/office/drawing/2014/main" id="{04DDB8D7-0AA1-5CA1-BEF9-D10C31E37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6"/>
          <a:stretch/>
        </p:blipFill>
        <p:spPr>
          <a:xfrm>
            <a:off x="8411110" y="254004"/>
            <a:ext cx="2773370" cy="59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369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940</Words>
  <Application>Microsoft Office PowerPoint</Application>
  <PresentationFormat>Широкоэкранный</PresentationFormat>
  <Paragraphs>130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Bahnschrift SemiBold</vt:lpstr>
      <vt:lpstr>Cascadia Code</vt:lpstr>
      <vt:lpstr>Sans Serif Collection</vt:lpstr>
      <vt:lpstr>Тема Office</vt:lpstr>
      <vt:lpstr>Путевод</vt:lpstr>
      <vt:lpstr>Путевод</vt:lpstr>
      <vt:lpstr>Текущий прогресс</vt:lpstr>
      <vt:lpstr>Текущие функции</vt:lpstr>
      <vt:lpstr>Текущие функции</vt:lpstr>
      <vt:lpstr>Архитектура</vt:lpstr>
      <vt:lpstr>Архитектура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Тестирование</vt:lpstr>
      <vt:lpstr>Планы на спринты</vt:lpstr>
      <vt:lpstr>Презентация PowerPoint</vt:lpstr>
      <vt:lpstr>Backend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Путевод</dc:title>
  <dc:creator>Shulz Daniil</dc:creator>
  <cp:lastModifiedBy>Shulz Daniil</cp:lastModifiedBy>
  <cp:revision>7</cp:revision>
  <dcterms:created xsi:type="dcterms:W3CDTF">2025-03-28T21:40:48Z</dcterms:created>
  <dcterms:modified xsi:type="dcterms:W3CDTF">2025-05-05T20:41:25Z</dcterms:modified>
</cp:coreProperties>
</file>